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cb549fb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cb549fb3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cb549fb3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cb549fb3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cb549fb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cb549fb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b549fb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cb549fb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cb549fb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cb549fb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cb549fb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cb549fb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cb549fb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cb549fb3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cb549fb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cb549fb3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cea66c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cea66c3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cea66c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cea66c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c8b396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c8b396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cea66c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cea66c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cea66c3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cea66c3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d678a2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d678a2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d678a2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d678a2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678a2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d678a2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d678a2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d678a2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d678a2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d678a2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d678a22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d678a22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b549fb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b549fb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cea66c3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cea66c3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8b396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c8b396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678a22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d678a22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d678a22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d678a22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d120cf7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d120cf7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cb549fb3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cb549fb3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cb549fb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cb549fb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cb549fb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cb549fb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8ed09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8ed09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cb549fb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cb549fb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cb549fb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cb549fb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cb549fb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cb549fb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8b39604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c8b39604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cb549fb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cb549fb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cb549fb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cb549fb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cb549fb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cb549fb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d678a22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d678a22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cb549fb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cb549fb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cea66c3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cea66c3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cb549fb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cb549fb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cb549fb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cb549fb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hinge loss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d678a22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d678a22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d678a2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d678a2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c8b39604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c8b39604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d678a2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d678a22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d678a22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d678a22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d678a22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d678a22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d678a22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d678a22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d678a22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d678a22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d678a22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d678a22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d678a22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d678a22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d678a22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d678a22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678a22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678a22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d678a22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d678a22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cb549f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cb549f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d678a22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d678a22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d120cf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d120cf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d120cf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d120cf7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d120cf7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d120cf7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d120cf7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d120cf7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cea66c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cea66c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d120cf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d120cf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d120cf7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d120cf7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d120cf7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fd120cf7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d120cf7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d120cf7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cb549fb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cb549fb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cea66c3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cea66c3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cea66c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fcea66c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d120cf7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d120cf7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d120cf7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d120cf7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d120cf7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d120cf7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d120cf7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d120cf7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d120cf7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d120cf7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d120cf7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d120cf7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d120cf7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fd120cf7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d120cf7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d120cf7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120cf7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120cf7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fd120cf7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fd120cf7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d120cf7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d120cf7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d120cf7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d120cf7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d120cf7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d120cf7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d120cf7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d120cf7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d120cf7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fd120cf7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cb549f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cb549f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68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underflow.fr:8888/notebooks/linear-regression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underflow.fr:8888/notebooks/perceptron.ipynb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ts.stackexchange.com/a/270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underflow.fr:8888/notebooks/Fullyconn.ipynb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tascience.stackexchange.com/a/9475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://misc.underflow.fr/face-detection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mage-net.or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598100" y="2033326"/>
            <a:ext cx="82221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101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t="13464" b="3368"/>
          <a:stretch/>
        </p:blipFill>
        <p:spPr>
          <a:xfrm>
            <a:off x="1184500" y="1190925"/>
            <a:ext cx="6582900" cy="3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017800"/>
            <a:ext cx="5500926" cy="41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4341475" y="814450"/>
            <a:ext cx="30048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scikit-learn documentation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310100" y="1219050"/>
            <a:ext cx="8640300" cy="3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clustering algorithm separate different observed data points in similar groups (clusters). We do not know the labels during training.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00" y="1974650"/>
            <a:ext cx="3430899" cy="295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/>
          <p:nvPr/>
        </p:nvCxnSpPr>
        <p:spPr>
          <a:xfrm rot="10800000" flipH="1">
            <a:off x="2555700" y="2587775"/>
            <a:ext cx="1358100" cy="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31"/>
          <p:cNvSpPr txBox="1"/>
          <p:nvPr/>
        </p:nvSpPr>
        <p:spPr>
          <a:xfrm>
            <a:off x="1465000" y="2395350"/>
            <a:ext cx="951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</a:t>
            </a:r>
            <a:endParaRPr/>
          </a:p>
        </p:txBody>
      </p:sp>
      <p:cxnSp>
        <p:nvCxnSpPr>
          <p:cNvPr id="189" name="Google Shape;189;p31"/>
          <p:cNvCxnSpPr/>
          <p:nvPr/>
        </p:nvCxnSpPr>
        <p:spPr>
          <a:xfrm>
            <a:off x="1967575" y="4341500"/>
            <a:ext cx="834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31"/>
          <p:cNvSpPr txBox="1"/>
          <p:nvPr/>
        </p:nvSpPr>
        <p:spPr>
          <a:xfrm>
            <a:off x="941000" y="4165100"/>
            <a:ext cx="951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2</a:t>
            </a:r>
            <a:endParaRPr/>
          </a:p>
        </p:txBody>
      </p:sp>
      <p:cxnSp>
        <p:nvCxnSpPr>
          <p:cNvPr id="191" name="Google Shape;191;p31"/>
          <p:cNvCxnSpPr/>
          <p:nvPr/>
        </p:nvCxnSpPr>
        <p:spPr>
          <a:xfrm rot="10800000">
            <a:off x="5621900" y="4075500"/>
            <a:ext cx="112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31"/>
          <p:cNvSpPr txBox="1"/>
          <p:nvPr/>
        </p:nvSpPr>
        <p:spPr>
          <a:xfrm>
            <a:off x="6790250" y="3899100"/>
            <a:ext cx="12189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3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3213400" y="4886700"/>
            <a:ext cx="30048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Rana Forsati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the optimal behavior for an agent in an environment to maximize a given goal.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Examples: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 a car on a road and minimize the collision risk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 video-games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the position of ads on a website to maximize the number of clicks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extraction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457200" y="83305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first step in a machine learning process is to extract useful values from the data (called features).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goal is to extract the information useful for the task we want to learn.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Examples: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Stock market time-serie → [opening price, closing price, lowest, highest]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Image → Image with edges filtered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Document → bag-of-word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Modelisation process</a:t>
            </a:r>
            <a:endParaRPr/>
          </a:p>
        </p:txBody>
      </p:sp>
      <p:pic>
        <p:nvPicPr>
          <p:cNvPr id="211" name="Google Shape;211;p34" descr="screen.png"/>
          <p:cNvPicPr preferRelativeResize="0"/>
          <p:nvPr/>
        </p:nvPicPr>
        <p:blipFill rotWithShape="1">
          <a:blip r:embed="rId3">
            <a:alphaModFix/>
          </a:blip>
          <a:srcRect r="3698" b="6629"/>
          <a:stretch/>
        </p:blipFill>
        <p:spPr>
          <a:xfrm>
            <a:off x="343250" y="1236400"/>
            <a:ext cx="6719749" cy="26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body" idx="1"/>
          </p:nvPr>
        </p:nvSpPr>
        <p:spPr>
          <a:xfrm>
            <a:off x="311700" y="1749750"/>
            <a:ext cx="8520600" cy="18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and regression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learning: we have annotated examples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classify a new example based on the labels of his “nearest neighbors”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is the number of neighbors taken in consideration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t="8485" b="8402"/>
          <a:stretch/>
        </p:blipFill>
        <p:spPr>
          <a:xfrm>
            <a:off x="457200" y="1054675"/>
            <a:ext cx="3048000" cy="3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4266650" y="1101425"/>
            <a:ext cx="4694400" cy="26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classify a point: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look the k-nearest neighbors (here k=5) and we do a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majority vote.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point has 3 red neighbors and 2 blue neighbors, it will be classified as red.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7"/>
          <p:cNvCxnSpPr/>
          <p:nvPr/>
        </p:nvCxnSpPr>
        <p:spPr>
          <a:xfrm flipH="1">
            <a:off x="2042425" y="2769575"/>
            <a:ext cx="2106600" cy="69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 data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 a </a:t>
            </a:r>
            <a:r>
              <a:rPr lang="en" b="1"/>
              <a:t>distance function</a:t>
            </a:r>
            <a:r>
              <a:rPr lang="en"/>
              <a:t> between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(average the value of the k-nearest neighbors)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(majority vote of the k-nearest neighbors)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200" y="1626450"/>
            <a:ext cx="945250" cy="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50" y="2419350"/>
            <a:ext cx="1876650" cy="7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learning algorithm is an algorithm learning to accomplish a task by observing data.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on complex tasks where it’s hard to develop algorithms with  handcrafted-rules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Exploits patterns in observed data and extract rules automatically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: effect of k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457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is the number of neighbors taken in consideration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k =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accuracy on the training set is 100%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might not generalize on new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k &gt;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accuracy on the training set might not be 100%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might generalize better on unseen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l="3945" t="13937" r="6792" b="25519"/>
          <a:stretch/>
        </p:blipFill>
        <p:spPr>
          <a:xfrm>
            <a:off x="4952375" y="1483675"/>
            <a:ext cx="4149000" cy="21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: weighted version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case of unbalanced repartition between classes we can give weights to the examples.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weight of a under represented class will be set high.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weight of a over represented class will be set low.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we do the majority vote, we take the weight in consideration: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classification we do a weighted vote.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regression we do a weighted average.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trees, random forests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3">
            <a:alphaModFix/>
          </a:blip>
          <a:srcRect l="3278" r="11996"/>
          <a:stretch/>
        </p:blipFill>
        <p:spPr>
          <a:xfrm>
            <a:off x="1431650" y="1017800"/>
            <a:ext cx="6128300" cy="4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57924"/>
            <a:ext cx="3676925" cy="37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4373575" y="1907525"/>
            <a:ext cx="44586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Decision trees partition the feature space by splitting the data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Learning the decision tree consists in finding the order and the split criterion for each node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body" idx="1"/>
          </p:nvPr>
        </p:nvSpPr>
        <p:spPr>
          <a:xfrm>
            <a:off x="311700" y="1763275"/>
            <a:ext cx="85206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decision tree learning is parametrized by the method for choosing the splits and the maximum height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maximum height is big enough, all the examples of the training data would be correctly classified: </a:t>
            </a:r>
            <a:r>
              <a:rPr lang="en" b="1"/>
              <a:t>overfitting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: entropy metric</a:t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800" y="1439075"/>
            <a:ext cx="2590800" cy="4171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406350" y="2088650"/>
            <a:ext cx="84261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S: The datasets before the split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X: Set of existing classes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p(x): Proportion of elements in class x to the number of elements in 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A: The split criterion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T: The datasets created by the split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470500" y="1323275"/>
            <a:ext cx="1775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Entropy: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431700" y="3945550"/>
            <a:ext cx="82230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 each step we create the node by splitting with the criterion with the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highest information gain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900" y="1466688"/>
            <a:ext cx="259080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When the depth of a decision tree is growing the error on validation data tends to increase a lot: high variance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One way to exploit a lot of data is to train multiple decision trees and average them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Algorithm:</a:t>
            </a:r>
            <a:endParaRPr b="1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Select N points in the training data and k features (usually sqrt(p))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Learn a new decision tree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Stop when we have enough trees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- k means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with k-means</a:t>
            </a: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311700" y="1915675"/>
            <a:ext cx="85206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Clustering algorithm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 a </a:t>
            </a:r>
            <a:r>
              <a:rPr lang="en" b="1"/>
              <a:t>distance function</a:t>
            </a:r>
            <a:r>
              <a:rPr lang="en"/>
              <a:t> between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is the number of cluster the algorithm will find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900" y="2333650"/>
            <a:ext cx="945250" cy="2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Fields of application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457200" y="853078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Computer vision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Speech recognition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Financial analysis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Search engines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Ads-targeting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Content suggestion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Self-driving cars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Assistants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etc...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with k-means</a:t>
            </a: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4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Objective: </a:t>
            </a:r>
            <a:r>
              <a:rPr lang="en"/>
              <a:t>Divide the dataset in k sets by </a:t>
            </a:r>
            <a:r>
              <a:rPr lang="en" i="1"/>
              <a:t>minimizing the within-cluster sum of squares</a:t>
            </a:r>
            <a:r>
              <a:rPr lang="en"/>
              <a:t> (sum of distances of each point of the cluster to the center of the cluster)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Where S are the sets we are learning and </a:t>
            </a: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</a:rPr>
              <a:t>μ</a:t>
            </a:r>
            <a:r>
              <a:rPr lang="en" i="1" baseline="-25000">
                <a:solidFill>
                  <a:srgbClr val="252525"/>
                </a:solidFill>
                <a:highlight>
                  <a:srgbClr val="FFFFFF"/>
                </a:highlight>
              </a:rPr>
              <a:t>i</a:t>
            </a:r>
            <a:r>
              <a:rPr lang="en"/>
              <a:t> the mean of the set i.</a:t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50" y="2174924"/>
            <a:ext cx="2712300" cy="7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with k-means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834350"/>
            <a:ext cx="90297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 txBox="1"/>
          <p:nvPr/>
        </p:nvSpPr>
        <p:spPr>
          <a:xfrm>
            <a:off x="6879850" y="3721275"/>
            <a:ext cx="21810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Wikipedia, k-means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body" idx="1"/>
          </p:nvPr>
        </p:nvSpPr>
        <p:spPr>
          <a:xfrm>
            <a:off x="311700" y="1458475"/>
            <a:ext cx="8520600" cy="22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a model depending on W (the parameters of the model)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a loss function that quantify the error the model does on the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gradient of this 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Adjust W to minimize the loss by following the direction of the computed gradient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until: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convergence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is good enough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spent all your money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ctrTitle"/>
          </p:nvPr>
        </p:nvSpPr>
        <p:spPr>
          <a:xfrm>
            <a:off x="598100" y="23086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: Introduction</a:t>
            </a:r>
            <a:endParaRPr/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supervised learning, we have examples of lots of input and the desired output value.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This is called the </a:t>
            </a:r>
            <a:r>
              <a:rPr lang="en" sz="1800" b="1"/>
              <a:t>dataset</a:t>
            </a:r>
            <a:r>
              <a:rPr lang="en" sz="1800"/>
              <a:t>: 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matrix of </a:t>
            </a:r>
            <a:r>
              <a:rPr lang="en" sz="1800" b="1"/>
              <a:t>feature vectors </a:t>
            </a:r>
            <a:r>
              <a:rPr lang="en" sz="1800"/>
              <a:t>X. Each line is an vector containing an example*.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vector of </a:t>
            </a:r>
            <a:r>
              <a:rPr lang="en" sz="1800" b="1"/>
              <a:t>target values</a:t>
            </a:r>
            <a:r>
              <a:rPr lang="en" sz="1800"/>
              <a:t> Y. The kth component is the desired value for the kth example of X.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800"/>
            </a:br>
            <a:br>
              <a:rPr lang="en" sz="1800"/>
            </a:br>
            <a:br>
              <a:rPr lang="en" sz="1800"/>
            </a:br>
            <a:r>
              <a:rPr lang="en" sz="1800"/>
              <a:t>* : For simplification, the first element x0 = 1.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443038"/>
            <a:ext cx="5715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say we extracted a real valued </a:t>
            </a:r>
            <a:r>
              <a:rPr lang="en" b="1"/>
              <a:t>vector of features</a:t>
            </a:r>
            <a:r>
              <a:rPr lang="en"/>
              <a:t> : X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want to learn a </a:t>
            </a:r>
            <a:r>
              <a:rPr lang="en" b="1"/>
              <a:t>linear relation</a:t>
            </a:r>
            <a:r>
              <a:rPr lang="en"/>
              <a:t> between this features and an output value : 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 is called weight vector, it is the </a:t>
            </a:r>
            <a:r>
              <a:rPr lang="en" b="1"/>
              <a:t>parameter of the model.</a:t>
            </a:r>
            <a:br>
              <a:rPr lang="en" b="1"/>
            </a:br>
            <a:r>
              <a:rPr lang="en"/>
              <a:t>Here we </a:t>
            </a:r>
            <a:r>
              <a:rPr lang="en" b="1"/>
              <a:t>learn the function f by adjusting W</a:t>
            </a:r>
            <a:r>
              <a:rPr lang="en"/>
              <a:t>.</a:t>
            </a:r>
            <a:endParaRPr/>
          </a:p>
        </p:txBody>
      </p:sp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5" y="2344395"/>
            <a:ext cx="14478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463" y="2319325"/>
            <a:ext cx="20288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75" y="29628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/>
        </p:nvSpPr>
        <p:spPr>
          <a:xfrm>
            <a:off x="2377175" y="2952500"/>
            <a:ext cx="9732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(also)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513" y="3009900"/>
            <a:ext cx="12477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an input of dimension 1, the equation is: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x1 is the input value and w1 is the slope of the linear function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set x0 = 1 so f(0) = w0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generalize in higher dimension by multiplying each coordinate of the input by its respective weight.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adjusting W we can define any hyperplane mapping the input vector to the output value.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679613"/>
            <a:ext cx="30289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3048200"/>
            <a:ext cx="1912700" cy="19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7"/>
          <p:cNvSpPr txBox="1"/>
          <p:nvPr/>
        </p:nvSpPr>
        <p:spPr>
          <a:xfrm>
            <a:off x="2276325" y="3233500"/>
            <a:ext cx="2035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model can be viewed as a line, adjusted by W, mapping the input value to the output value.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400" y="2825725"/>
            <a:ext cx="3028950" cy="227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: error function</a:t>
            </a:r>
            <a:endParaRPr/>
          </a:p>
        </p:txBody>
      </p:sp>
      <p:sp>
        <p:nvSpPr>
          <p:cNvPr id="373" name="Google Shape;373;p58"/>
          <p:cNvSpPr txBox="1">
            <a:spLocks noGrp="1"/>
          </p:cNvSpPr>
          <p:nvPr>
            <p:ph type="body" idx="1"/>
          </p:nvPr>
        </p:nvSpPr>
        <p:spPr>
          <a:xfrm>
            <a:off x="362575" y="1230000"/>
            <a:ext cx="3999900" cy="3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define a function E(W) which quantify the error we observe on the examples.</a:t>
            </a:r>
            <a:br>
              <a:rPr lang="en"/>
            </a:br>
            <a:br>
              <a:rPr lang="en"/>
            </a:br>
            <a:r>
              <a:rPr lang="en"/>
              <a:t>i.e: Euclidean distance between the target and f(X)</a:t>
            </a:r>
            <a:endParaRPr/>
          </a:p>
        </p:txBody>
      </p:sp>
      <p:pic>
        <p:nvPicPr>
          <p:cNvPr id="374" name="Google Shape;374;p58"/>
          <p:cNvPicPr preferRelativeResize="0"/>
          <p:nvPr/>
        </p:nvPicPr>
        <p:blipFill rotWithShape="1">
          <a:blip r:embed="rId3">
            <a:alphaModFix/>
          </a:blip>
          <a:srcRect l="5970" b="7689"/>
          <a:stretch/>
        </p:blipFill>
        <p:spPr>
          <a:xfrm>
            <a:off x="4638275" y="1230000"/>
            <a:ext cx="4422626" cy="2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063" y="3414150"/>
            <a:ext cx="2882925" cy="6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: object detection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0" y="1083075"/>
            <a:ext cx="3738350" cy="1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800" y="1083075"/>
            <a:ext cx="2230400" cy="33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184" y="2923500"/>
            <a:ext cx="2276616" cy="1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6">
            <a:alphaModFix/>
          </a:blip>
          <a:srcRect l="4130" t="-14049" r="-4130" b="14049"/>
          <a:stretch/>
        </p:blipFill>
        <p:spPr>
          <a:xfrm>
            <a:off x="416450" y="2675950"/>
            <a:ext cx="1551475" cy="17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385200" y="1083075"/>
            <a:ext cx="2758800" cy="2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Big variation in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 features 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Shape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Size / position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Classifying an object in a picture is not an easy task.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: error function</a:t>
            </a:r>
            <a:endParaRPr/>
          </a:p>
        </p:txBody>
      </p:sp>
      <p:sp>
        <p:nvSpPr>
          <p:cNvPr id="381" name="Google Shape;381;p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define the error by using the </a:t>
            </a:r>
            <a:r>
              <a:rPr lang="en" b="1"/>
              <a:t>sum of squared distances</a:t>
            </a:r>
            <a:r>
              <a:rPr lang="en"/>
              <a:t> between expected targets and the values given by the model: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The </a:t>
            </a:r>
            <a:r>
              <a:rPr lang="en" b="1"/>
              <a:t>training error only depends of W</a:t>
            </a:r>
            <a:r>
              <a:rPr lang="en"/>
              <a:t>, the dataset is constant during the training.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Problem:</a:t>
            </a:r>
            <a:r>
              <a:rPr lang="en"/>
              <a:t> Minimize the error by adjusting W (i.e: find the best W such as E is the lowest as possible).</a:t>
            </a:r>
            <a:br>
              <a:rPr lang="en"/>
            </a:b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144275"/>
            <a:ext cx="2907075" cy="6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: gradient descent</a:t>
            </a:r>
            <a:endParaRPr/>
          </a:p>
        </p:txBody>
      </p:sp>
      <p:sp>
        <p:nvSpPr>
          <p:cNvPr id="388" name="Google Shape;388;p6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i="1"/>
              <a:t>The least squared loss of a linear model is a convex function (“bowl-shaped”)</a:t>
            </a:r>
            <a:endParaRPr sz="18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One simple way to find its minimum is by </a:t>
            </a:r>
            <a:r>
              <a:rPr lang="en" sz="1800" b="1"/>
              <a:t>following the slope of the error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800"/>
            </a:br>
            <a:endParaRPr sz="1800"/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800" y="1473025"/>
            <a:ext cx="4638448" cy="30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95" y="4522925"/>
            <a:ext cx="1854500" cy="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300" y="1606975"/>
            <a:ext cx="2882925" cy="6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0"/>
          <p:cNvSpPr txBox="1"/>
          <p:nvPr/>
        </p:nvSpPr>
        <p:spPr>
          <a:xfrm>
            <a:off x="6577750" y="4619525"/>
            <a:ext cx="2544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</a:t>
            </a:r>
            <a:r>
              <a:rPr lang="en" sz="1100" i="1">
                <a:solidFill>
                  <a:srgbClr val="434343"/>
                </a:solidFill>
                <a:highlight>
                  <a:srgbClr val="EFF7FF"/>
                </a:highlight>
                <a:latin typeface="Roboto"/>
                <a:ea typeface="Roboto"/>
                <a:cs typeface="Roboto"/>
                <a:sym typeface="Roboto"/>
              </a:rPr>
              <a:t>Tom Mitchell, McGraw-Hill</a:t>
            </a:r>
            <a:endParaRPr sz="1100" i="1">
              <a:solidFill>
                <a:srgbClr val="434343"/>
              </a:solidFill>
              <a:highlight>
                <a:srgbClr val="EFF7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0"/>
          <p:cNvSpPr/>
          <p:nvPr/>
        </p:nvSpPr>
        <p:spPr>
          <a:xfrm>
            <a:off x="1468725" y="4708787"/>
            <a:ext cx="171000" cy="1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0"/>
          <p:cNvSpPr/>
          <p:nvPr/>
        </p:nvSpPr>
        <p:spPr>
          <a:xfrm>
            <a:off x="1468725" y="4826639"/>
            <a:ext cx="171000" cy="10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: implementation</a:t>
            </a:r>
            <a:endParaRPr/>
          </a:p>
        </p:txBody>
      </p:sp>
      <p:sp>
        <p:nvSpPr>
          <p:cNvPr id="400" name="Google Shape;400;p61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ipython notebook: </a:t>
            </a:r>
            <a:endParaRPr sz="1800"/>
          </a:p>
        </p:txBody>
      </p:sp>
      <p:pic>
        <p:nvPicPr>
          <p:cNvPr id="401" name="Google Shape;401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9144000" cy="484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: binary classifier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body" idx="4294967295"/>
          </p:nvPr>
        </p:nvSpPr>
        <p:spPr>
          <a:xfrm>
            <a:off x="0" y="1230313"/>
            <a:ext cx="4159250" cy="333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saw how to learn a linear mapping between input values and targets.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see a close method for </a:t>
            </a:r>
            <a:r>
              <a:rPr lang="en" b="1"/>
              <a:t>classification</a:t>
            </a:r>
            <a:r>
              <a:rPr lang="en"/>
              <a:t>: the perceptron.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Learn an hyperplane to separate two class of data-points.</a:t>
            </a:r>
            <a:endParaRPr/>
          </a:p>
        </p:txBody>
      </p:sp>
      <p:pic>
        <p:nvPicPr>
          <p:cNvPr id="413" name="Google Shape;413;p63"/>
          <p:cNvPicPr preferRelativeResize="0"/>
          <p:nvPr/>
        </p:nvPicPr>
        <p:blipFill rotWithShape="1">
          <a:blip r:embed="rId3">
            <a:alphaModFix/>
          </a:blip>
          <a:srcRect l="7685" t="5785" r="7208" b="5617"/>
          <a:stretch/>
        </p:blipFill>
        <p:spPr>
          <a:xfrm>
            <a:off x="4943575" y="927475"/>
            <a:ext cx="3500775" cy="27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3"/>
          <p:cNvSpPr txBox="1"/>
          <p:nvPr/>
        </p:nvSpPr>
        <p:spPr>
          <a:xfrm>
            <a:off x="5465650" y="3634400"/>
            <a:ext cx="29301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Wikipedia, perceptron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: binary classifier</a:t>
            </a: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8" y="1333500"/>
            <a:ext cx="778192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 txBox="1"/>
          <p:nvPr/>
        </p:nvSpPr>
        <p:spPr>
          <a:xfrm>
            <a:off x="5282525" y="4384275"/>
            <a:ext cx="34434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4"/>
          <p:cNvSpPr txBox="1"/>
          <p:nvPr/>
        </p:nvSpPr>
        <p:spPr>
          <a:xfrm>
            <a:off x="6200875" y="4003275"/>
            <a:ext cx="30000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Wikipedia, perceptron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: binary classifier</a:t>
            </a:r>
            <a:endParaRPr/>
          </a:p>
        </p:txBody>
      </p:sp>
      <p:sp>
        <p:nvSpPr>
          <p:cNvPr id="428" name="Google Shape;428;p65"/>
          <p:cNvSpPr txBox="1">
            <a:spLocks noGrp="1"/>
          </p:cNvSpPr>
          <p:nvPr>
            <p:ph type="body" idx="1"/>
          </p:nvPr>
        </p:nvSpPr>
        <p:spPr>
          <a:xfrm>
            <a:off x="311700" y="1197775"/>
            <a:ext cx="8660100" cy="3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learn the parameters W of the function f: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Where t is a transfer function</a:t>
            </a:r>
            <a:br>
              <a:rPr lang="en"/>
            </a:br>
            <a:br>
              <a:rPr lang="en"/>
            </a:br>
            <a:r>
              <a:rPr lang="en" b="1"/>
              <a:t>Example:</a:t>
            </a:r>
            <a:r>
              <a:rPr lang="en"/>
              <a:t> The step function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t(x) = 1      if x &gt;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t(x) = -1    otherwise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the data point is above the hyperplane then it is a member</a:t>
            </a:r>
            <a:br>
              <a:rPr lang="en"/>
            </a:br>
            <a:r>
              <a:rPr lang="en"/>
              <a:t>of the class, otherwise it is not.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9" name="Google Shape;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49" y="1700499"/>
            <a:ext cx="1861338" cy="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 : loss function</a:t>
            </a:r>
            <a:endParaRPr/>
          </a:p>
        </p:txBody>
      </p:sp>
      <p:sp>
        <p:nvSpPr>
          <p:cNvPr id="435" name="Google Shape;435;p66"/>
          <p:cNvSpPr txBox="1">
            <a:spLocks noGrp="1"/>
          </p:cNvSpPr>
          <p:nvPr>
            <p:ph type="body" idx="1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define the error of the perceptron by the number of elements it correctly classify… But this is a</a:t>
            </a:r>
            <a:r>
              <a:rPr lang="en" b="1"/>
              <a:t> hard problem</a:t>
            </a:r>
            <a:r>
              <a:rPr lang="en"/>
              <a:t> to optimize.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use instead a </a:t>
            </a:r>
            <a:r>
              <a:rPr lang="en" b="1"/>
              <a:t>loss function</a:t>
            </a:r>
            <a:r>
              <a:rPr lang="en"/>
              <a:t> that we will minimize for each example.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commonly used is: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error function to minimize (by adjusting W) is:</a:t>
            </a:r>
            <a:endParaRPr/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3895725"/>
            <a:ext cx="3024225" cy="7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3" y="2943225"/>
            <a:ext cx="30384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195"/>
            <a:ext cx="9144000" cy="48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: object detection 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50" y="1217038"/>
            <a:ext cx="34671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892500" y="1390150"/>
            <a:ext cx="49398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 from annotated corpus of examples (a dataset) to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classify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unknown images among different object types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Observe images to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 patterns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Lot of data available (i.e: ImageNet dataset)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Very good error rates (&lt; 5% with deep-CNN)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sp>
        <p:nvSpPr>
          <p:cNvPr id="453" name="Google Shape;453;p69"/>
          <p:cNvSpPr txBox="1">
            <a:spLocks noGrp="1"/>
          </p:cNvSpPr>
          <p:nvPr>
            <p:ph type="body" idx="4294967295"/>
          </p:nvPr>
        </p:nvSpPr>
        <p:spPr>
          <a:xfrm>
            <a:off x="0" y="1230313"/>
            <a:ext cx="8521700" cy="333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Motivation: </a:t>
            </a:r>
            <a:r>
              <a:rPr lang="en"/>
              <a:t>Find a linear projection of the features of the dataset to reduce the dimensionality or attenuate the noise.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Method: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new orthogonal components by maximizing the variance over each component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also the set of orthogonal components which minimize the projection distance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924050"/>
            <a:ext cx="7162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0"/>
          <p:cNvSpPr txBox="1"/>
          <p:nvPr/>
        </p:nvSpPr>
        <p:spPr>
          <a:xfrm>
            <a:off x="1069325" y="1400825"/>
            <a:ext cx="25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Linear regression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70"/>
          <p:cNvSpPr txBox="1"/>
          <p:nvPr/>
        </p:nvSpPr>
        <p:spPr>
          <a:xfrm>
            <a:off x="4879325" y="1400825"/>
            <a:ext cx="25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PCA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0"/>
          <p:cNvSpPr txBox="1"/>
          <p:nvPr/>
        </p:nvSpPr>
        <p:spPr>
          <a:xfrm>
            <a:off x="5368050" y="4834750"/>
            <a:ext cx="2192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"/>
                <a:ea typeface="Roboto"/>
                <a:cs typeface="Roboto"/>
                <a:sym typeface="Roboto"/>
              </a:rPr>
              <a:t>Illustration : </a:t>
            </a:r>
            <a:r>
              <a:rPr lang="en" sz="1100" i="1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 Exchange</a:t>
            </a:r>
            <a:endParaRPr sz="1100"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  <p:pic>
        <p:nvPicPr>
          <p:cNvPr id="468" name="Google Shape;4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22" y="1165325"/>
            <a:ext cx="5189700" cy="37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 : covariance matrix</a:t>
            </a:r>
            <a:endParaRPr/>
          </a:p>
        </p:txBody>
      </p:sp>
      <p:sp>
        <p:nvSpPr>
          <p:cNvPr id="474" name="Google Shape;474;p72"/>
          <p:cNvSpPr txBox="1"/>
          <p:nvPr/>
        </p:nvSpPr>
        <p:spPr>
          <a:xfrm>
            <a:off x="371500" y="1264975"/>
            <a:ext cx="8426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X and Y are two columns of the training set, each containing the value of one feature for all the examples.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Covariance matrix: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2217788"/>
            <a:ext cx="32004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00" y="2536950"/>
            <a:ext cx="4911191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3781425"/>
            <a:ext cx="8426400" cy="123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 : algorithm</a:t>
            </a:r>
            <a:endParaRPr/>
          </a:p>
        </p:txBody>
      </p:sp>
      <p:sp>
        <p:nvSpPr>
          <p:cNvPr id="483" name="Google Shape;483;p73"/>
          <p:cNvSpPr txBox="1">
            <a:spLocks noGrp="1"/>
          </p:cNvSpPr>
          <p:nvPr>
            <p:ph type="body" idx="1"/>
          </p:nvPr>
        </p:nvSpPr>
        <p:spPr>
          <a:xfrm>
            <a:off x="311700" y="1610875"/>
            <a:ext cx="85206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Normalize the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covariance matrix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eigenvectors and eigenvalues of the covariance matrix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Sort the eigenvectors by eigenvalues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 matrix B with the k first eigenvectors (one per row)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the dataset with p(x) = BX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489" name="Google Shape;489;p7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kernel trick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495" name="Google Shape;495;p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Objective:</a:t>
            </a:r>
            <a:r>
              <a:rPr lang="en"/>
              <a:t> Find the hyperplane with the biggest margin separating two classes.</a:t>
            </a:r>
            <a:endParaRPr/>
          </a:p>
        </p:txBody>
      </p:sp>
      <p:pic>
        <p:nvPicPr>
          <p:cNvPr id="496" name="Google Shape;4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375" y="1976950"/>
            <a:ext cx="2767950" cy="27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5"/>
          <p:cNvSpPr txBox="1"/>
          <p:nvPr/>
        </p:nvSpPr>
        <p:spPr>
          <a:xfrm>
            <a:off x="3146050" y="4407075"/>
            <a:ext cx="21810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Wikipedia, SVM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: nonlinear case</a:t>
            </a:r>
            <a:endParaRPr/>
          </a:p>
        </p:txBody>
      </p:sp>
      <p:pic>
        <p:nvPicPr>
          <p:cNvPr id="503" name="Google Shape;5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498" y="1215836"/>
            <a:ext cx="3487225" cy="35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pic>
        <p:nvPicPr>
          <p:cNvPr id="509" name="Google Shape;5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320475"/>
            <a:ext cx="5659125" cy="35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sp>
        <p:nvSpPr>
          <p:cNvPr id="515" name="Google Shape;515;p78"/>
          <p:cNvSpPr txBox="1">
            <a:spLocks noGrp="1"/>
          </p:cNvSpPr>
          <p:nvPr>
            <p:ph type="body" idx="4294967295"/>
          </p:nvPr>
        </p:nvSpPr>
        <p:spPr>
          <a:xfrm>
            <a:off x="0" y="1230313"/>
            <a:ext cx="8521700" cy="3646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algorithms only require the dot product between 2 vectors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Instead of computing                 by: 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projecting in a higher dimensional space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dot product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We can use the kernel trick: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b="1"/>
            </a:br>
            <a:r>
              <a:rPr lang="en"/>
              <a:t>There exists some functions (Mercer’s condition) which are cheap to compute and can be expressed as a dot product in a higher dimensional space.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516" name="Google Shape;5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00" y="1887663"/>
            <a:ext cx="857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50" y="3644038"/>
            <a:ext cx="18097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concepts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sp>
        <p:nvSpPr>
          <p:cNvPr id="523" name="Google Shape;523;p79"/>
          <p:cNvSpPr txBox="1">
            <a:spLocks noGrp="1"/>
          </p:cNvSpPr>
          <p:nvPr>
            <p:ph type="body" idx="1"/>
          </p:nvPr>
        </p:nvSpPr>
        <p:spPr>
          <a:xfrm>
            <a:off x="311700" y="2220475"/>
            <a:ext cx="85206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Polynomial kernel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RBF kernel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4" name="Google Shape;5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724" y="2340724"/>
            <a:ext cx="16859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975" y="2559800"/>
            <a:ext cx="2352900" cy="4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</a:t>
            </a:r>
            <a:endParaRPr/>
          </a:p>
        </p:txBody>
      </p:sp>
      <p:sp>
        <p:nvSpPr>
          <p:cNvPr id="536" name="Google Shape;536;p81"/>
          <p:cNvSpPr txBox="1">
            <a:spLocks noGrp="1"/>
          </p:cNvSpPr>
          <p:nvPr>
            <p:ph type="body" idx="1"/>
          </p:nvPr>
        </p:nvSpPr>
        <p:spPr>
          <a:xfrm>
            <a:off x="311700" y="1610875"/>
            <a:ext cx="8520600" cy="20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When applying a ML algorithm, we do some assumptions to learn the model: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k-nn: neighborhood influence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linear model: linear mapping between input and output, loss function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perceptron: we can separate the data linearly, loss function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SVM: kernel type, hyperparameters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Those assumptions will influence the </a:t>
            </a:r>
            <a:r>
              <a:rPr lang="en" b="1">
                <a:solidFill>
                  <a:srgbClr val="434343"/>
                </a:solidFill>
              </a:rPr>
              <a:t>bias</a:t>
            </a:r>
            <a:r>
              <a:rPr lang="en">
                <a:solidFill>
                  <a:srgbClr val="434343"/>
                </a:solidFill>
              </a:rPr>
              <a:t> and the </a:t>
            </a:r>
            <a:r>
              <a:rPr lang="en" b="1">
                <a:solidFill>
                  <a:srgbClr val="434343"/>
                </a:solidFill>
              </a:rPr>
              <a:t>variance </a:t>
            </a:r>
            <a:r>
              <a:rPr lang="en">
                <a:solidFill>
                  <a:srgbClr val="434343"/>
                </a:solidFill>
              </a:rPr>
              <a:t>of the model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</a:t>
            </a:r>
            <a:endParaRPr/>
          </a:p>
        </p:txBody>
      </p:sp>
      <p:pic>
        <p:nvPicPr>
          <p:cNvPr id="542" name="Google Shape;5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38" y="1358938"/>
            <a:ext cx="848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2"/>
          <p:cNvSpPr txBox="1"/>
          <p:nvPr/>
        </p:nvSpPr>
        <p:spPr>
          <a:xfrm>
            <a:off x="5906750" y="1358950"/>
            <a:ext cx="21810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Andrew Ng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variance</a:t>
            </a:r>
            <a:endParaRPr/>
          </a:p>
        </p:txBody>
      </p:sp>
      <p:pic>
        <p:nvPicPr>
          <p:cNvPr id="549" name="Google Shape;5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975" y="1430363"/>
            <a:ext cx="39433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3"/>
          <p:cNvSpPr txBox="1"/>
          <p:nvPr/>
        </p:nvSpPr>
        <p:spPr>
          <a:xfrm>
            <a:off x="4956250" y="4281375"/>
            <a:ext cx="1614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bias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83"/>
          <p:cNvSpPr txBox="1"/>
          <p:nvPr/>
        </p:nvSpPr>
        <p:spPr>
          <a:xfrm>
            <a:off x="1984450" y="4281375"/>
            <a:ext cx="1614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bias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83"/>
          <p:cNvSpPr txBox="1"/>
          <p:nvPr/>
        </p:nvSpPr>
        <p:spPr>
          <a:xfrm>
            <a:off x="5646100" y="3103900"/>
            <a:ext cx="33471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Big error rate (overfitting):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bias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variance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3" name="Google Shape;553;p83"/>
          <p:cNvCxnSpPr>
            <a:stCxn id="552" idx="1"/>
          </p:cNvCxnSpPr>
          <p:nvPr/>
        </p:nvCxnSpPr>
        <p:spPr>
          <a:xfrm rot="10800000">
            <a:off x="5528500" y="2748100"/>
            <a:ext cx="117600" cy="7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83"/>
          <p:cNvCxnSpPr>
            <a:stCxn id="555" idx="1"/>
          </p:cNvCxnSpPr>
          <p:nvPr/>
        </p:nvCxnSpPr>
        <p:spPr>
          <a:xfrm flipH="1">
            <a:off x="3785600" y="2181450"/>
            <a:ext cx="1899300" cy="7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83"/>
          <p:cNvCxnSpPr>
            <a:stCxn id="557" idx="1"/>
          </p:cNvCxnSpPr>
          <p:nvPr/>
        </p:nvCxnSpPr>
        <p:spPr>
          <a:xfrm flipH="1">
            <a:off x="2363350" y="1124675"/>
            <a:ext cx="3325500" cy="7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5" name="Google Shape;555;p83"/>
          <p:cNvSpPr txBox="1"/>
          <p:nvPr/>
        </p:nvSpPr>
        <p:spPr>
          <a:xfrm>
            <a:off x="5684900" y="1951650"/>
            <a:ext cx="29085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tradeoff</a:t>
            </a:r>
            <a:endParaRPr/>
          </a:p>
        </p:txBody>
      </p:sp>
      <p:sp>
        <p:nvSpPr>
          <p:cNvPr id="557" name="Google Shape;557;p83"/>
          <p:cNvSpPr txBox="1"/>
          <p:nvPr/>
        </p:nvSpPr>
        <p:spPr>
          <a:xfrm>
            <a:off x="5688850" y="820775"/>
            <a:ext cx="314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error (underfitting):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bias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variance</a:t>
            </a:r>
            <a:endParaRPr/>
          </a:p>
        </p:txBody>
      </p:sp>
      <p:sp>
        <p:nvSpPr>
          <p:cNvPr id="558" name="Google Shape;558;p83"/>
          <p:cNvSpPr/>
          <p:nvPr/>
        </p:nvSpPr>
        <p:spPr>
          <a:xfrm>
            <a:off x="3464650" y="2095900"/>
            <a:ext cx="470400" cy="38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64" name="Google Shape;564;p8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(Multilayer perceptron)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70" name="Google Shape;570;p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the </a:t>
            </a:r>
            <a:r>
              <a:rPr lang="en" sz="1800" b="1"/>
              <a:t>perceptron </a:t>
            </a:r>
            <a:r>
              <a:rPr lang="en" sz="1800"/>
              <a:t>seen previously we can build a multilayer perceptron</a:t>
            </a:r>
            <a:endParaRPr sz="1800"/>
          </a:p>
        </p:txBody>
      </p:sp>
      <p:pic>
        <p:nvPicPr>
          <p:cNvPr id="571" name="Google Shape;5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01" y="1049050"/>
            <a:ext cx="4461549" cy="16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2404699"/>
            <a:ext cx="4247000" cy="249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5"/>
          <p:cNvSpPr txBox="1"/>
          <p:nvPr/>
        </p:nvSpPr>
        <p:spPr>
          <a:xfrm>
            <a:off x="4769225" y="2887200"/>
            <a:ext cx="41748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chaining multiple non-linear function we allow the model to learn more </a:t>
            </a:r>
            <a:r>
              <a:rPr lang="en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 relationships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between input and output.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 forward pass</a:t>
            </a:r>
            <a:endParaRPr/>
          </a:p>
        </p:txBody>
      </p:sp>
      <p:sp>
        <p:nvSpPr>
          <p:cNvPr id="579" name="Google Shape;579;p86"/>
          <p:cNvSpPr txBox="1">
            <a:spLocks noGrp="1"/>
          </p:cNvSpPr>
          <p:nvPr>
            <p:ph type="body" idx="1"/>
          </p:nvPr>
        </p:nvSpPr>
        <p:spPr>
          <a:xfrm>
            <a:off x="235500" y="12299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 b="1"/>
              <a:t>forward pass</a:t>
            </a:r>
            <a:r>
              <a:rPr lang="en" sz="1800"/>
              <a:t> consists in evaluating the output of the neural network.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It compute the output from the first layer to the last layer.</a:t>
            </a:r>
            <a:endParaRPr sz="1800"/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88" y="1874450"/>
            <a:ext cx="75533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: backward pass</a:t>
            </a:r>
            <a:endParaRPr/>
          </a:p>
        </p:txBody>
      </p:sp>
      <p:sp>
        <p:nvSpPr>
          <p:cNvPr id="586" name="Google Shape;586;p87"/>
          <p:cNvSpPr txBox="1">
            <a:spLocks noGrp="1"/>
          </p:cNvSpPr>
          <p:nvPr>
            <p:ph type="body" idx="4294967295"/>
          </p:nvPr>
        </p:nvSpPr>
        <p:spPr>
          <a:xfrm>
            <a:off x="0" y="1077913"/>
            <a:ext cx="8521700" cy="140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compute easily the gradient of the error with respect to the weight of the last 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gradient of the error with respect to the weight of the others layers are computable by applying the chain rule :</a:t>
            </a:r>
            <a:endParaRPr/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238" y="2159550"/>
            <a:ext cx="17049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2976563"/>
            <a:ext cx="85915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 matrix optimization</a:t>
            </a:r>
            <a:endParaRPr/>
          </a:p>
        </p:txBody>
      </p:sp>
      <p:sp>
        <p:nvSpPr>
          <p:cNvPr id="594" name="Google Shape;594;p88"/>
          <p:cNvSpPr txBox="1">
            <a:spLocks noGrp="1"/>
          </p:cNvSpPr>
          <p:nvPr>
            <p:ph type="body" idx="1"/>
          </p:nvPr>
        </p:nvSpPr>
        <p:spPr>
          <a:xfrm>
            <a:off x="311700" y="1534675"/>
            <a:ext cx="8520600" cy="22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possible to see the neural network as multiple matrix operations by considering each layer as a matrix of weights.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simplify the algorithm and it’s way faster at training time!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executed on GPU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ML algorithms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Supervised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Learn a function by observing examples containing the input and the expected output.</a:t>
            </a: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Classification</a:t>
            </a: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Regression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2"/>
          </p:nvPr>
        </p:nvSpPr>
        <p:spPr>
          <a:xfrm>
            <a:off x="4773525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Unsupervised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Find underlining relations in data by observing the raw data only (without the expected output).</a:t>
            </a:r>
            <a:br>
              <a:rPr lang="en" sz="1800">
                <a:solidFill>
                  <a:srgbClr val="434343"/>
                </a:solidFill>
              </a:rPr>
            </a:b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Clustering</a:t>
            </a:r>
            <a:endParaRPr sz="18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Dimensionality reduction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92325"/>
            <a:ext cx="8928950" cy="4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605" name="Google Shape;605;p9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gentle introduction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sp>
        <p:nvSpPr>
          <p:cNvPr id="612" name="Google Shape;612;p91"/>
          <p:cNvSpPr txBox="1">
            <a:spLocks noGrp="1"/>
          </p:cNvSpPr>
          <p:nvPr>
            <p:ph type="body" idx="1"/>
          </p:nvPr>
        </p:nvSpPr>
        <p:spPr>
          <a:xfrm>
            <a:off x="4373575" y="1001375"/>
            <a:ext cx="44586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 the identity function (unsupervised learning)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is compressed then reconstructed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hidden layer is called bottleneck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contains an “embedding” of the input</a:t>
            </a:r>
            <a:endParaRPr sz="1800"/>
          </a:p>
        </p:txBody>
      </p:sp>
      <p:pic>
        <p:nvPicPr>
          <p:cNvPr id="611" name="Google Shape;611;p91" descr="autoenco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25" y="1064625"/>
            <a:ext cx="3963700" cy="2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463" y="3614738"/>
            <a:ext cx="64674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1"/>
          <p:cNvSpPr txBox="1"/>
          <p:nvPr/>
        </p:nvSpPr>
        <p:spPr>
          <a:xfrm>
            <a:off x="2523700" y="3208000"/>
            <a:ext cx="1914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"/>
                <a:ea typeface="Roboto"/>
                <a:cs typeface="Roboto"/>
                <a:sym typeface="Roboto"/>
              </a:rPr>
              <a:t>Illustration: </a:t>
            </a:r>
            <a:r>
              <a:rPr lang="en" sz="1100" i="1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Stack exchange</a:t>
            </a:r>
            <a:endParaRPr sz="1100"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VS deep networks</a:t>
            </a:r>
            <a:endParaRPr/>
          </a:p>
        </p:txBody>
      </p:sp>
      <p:pic>
        <p:nvPicPr>
          <p:cNvPr id="620" name="Google Shape;620;p92"/>
          <p:cNvPicPr preferRelativeResize="0"/>
          <p:nvPr/>
        </p:nvPicPr>
        <p:blipFill rotWithShape="1">
          <a:blip r:embed="rId3">
            <a:alphaModFix/>
          </a:blip>
          <a:srcRect t="11221"/>
          <a:stretch/>
        </p:blipFill>
        <p:spPr>
          <a:xfrm>
            <a:off x="1757975" y="1630699"/>
            <a:ext cx="5162550" cy="27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3"/>
          <p:cNvSpPr txBox="1">
            <a:spLocks noGrp="1"/>
          </p:cNvSpPr>
          <p:nvPr>
            <p:ph type="title"/>
          </p:nvPr>
        </p:nvSpPr>
        <p:spPr>
          <a:xfrm>
            <a:off x="311700" y="486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: convolutional neural network</a:t>
            </a:r>
            <a:endParaRPr/>
          </a:p>
        </p:txBody>
      </p:sp>
      <p:sp>
        <p:nvSpPr>
          <p:cNvPr id="626" name="Google Shape;626;p93"/>
          <p:cNvSpPr txBox="1"/>
          <p:nvPr/>
        </p:nvSpPr>
        <p:spPr>
          <a:xfrm>
            <a:off x="353125" y="1816600"/>
            <a:ext cx="80628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High resolution images contains O(millions) of pixels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neural network which can handle that kind of images would also have O(millions) of weight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Solution: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Repeat the same part of the network over the whole image area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: convolutional filter</a:t>
            </a:r>
            <a:endParaRPr/>
          </a:p>
        </p:txBody>
      </p:sp>
      <p:pic>
        <p:nvPicPr>
          <p:cNvPr id="632" name="Google Shape;632;p94" descr="ed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13" y="1659150"/>
            <a:ext cx="74961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4"/>
          <p:cNvSpPr txBox="1"/>
          <p:nvPr/>
        </p:nvSpPr>
        <p:spPr>
          <a:xfrm>
            <a:off x="757525" y="4092475"/>
            <a:ext cx="6156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Example: </a:t>
            </a:r>
            <a:r>
              <a:rPr lang="en" sz="1800"/>
              <a:t>Edge detection</a:t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: convolutional neural network</a:t>
            </a:r>
            <a:endParaRPr/>
          </a:p>
        </p:txBody>
      </p:sp>
      <p:pic>
        <p:nvPicPr>
          <p:cNvPr id="639" name="Google Shape;63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99" y="1530775"/>
            <a:ext cx="8388601" cy="196068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5"/>
          <p:cNvSpPr txBox="1"/>
          <p:nvPr/>
        </p:nvSpPr>
        <p:spPr>
          <a:xfrm>
            <a:off x="373500" y="4035075"/>
            <a:ext cx="83886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kind of architecture will learn filters and build an internal representation of the input data using many stacked layers and finally use this representation on a classification task.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95"/>
          <p:cNvSpPr txBox="1"/>
          <p:nvPr/>
        </p:nvSpPr>
        <p:spPr>
          <a:xfrm>
            <a:off x="6434775" y="3524850"/>
            <a:ext cx="24060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Illustration: Theano documentation</a:t>
            </a:r>
            <a:endParaRPr sz="11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00" y="1037900"/>
            <a:ext cx="3533976" cy="3072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6"/>
          <p:cNvSpPr txBox="1"/>
          <p:nvPr/>
        </p:nvSpPr>
        <p:spPr>
          <a:xfrm>
            <a:off x="282175" y="4552700"/>
            <a:ext cx="8937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i="1"/>
              <a:t>Building High-level Features Using Large Scale Unsupervised Learning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Quoc Le, Marc'Aurelio Ranzato, Rajat Monga, Matthieu Devin, Kai Chen, Greg Corrado, Jeff Dean, Andrew 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8" name="Google Shape;648;p96"/>
          <p:cNvCxnSpPr/>
          <p:nvPr/>
        </p:nvCxnSpPr>
        <p:spPr>
          <a:xfrm>
            <a:off x="396700" y="4588200"/>
            <a:ext cx="8708700" cy="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96"/>
          <p:cNvSpPr txBox="1"/>
          <p:nvPr/>
        </p:nvSpPr>
        <p:spPr>
          <a:xfrm>
            <a:off x="4016650" y="1053300"/>
            <a:ext cx="4872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Training: 16.000 CPU during 3 days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Learned high levels features of cats, human faces by watching Youtube videos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Totally unsupervised : unlabeled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96"/>
          <p:cNvSpPr txBox="1"/>
          <p:nvPr/>
        </p:nvSpPr>
        <p:spPr>
          <a:xfrm>
            <a:off x="377400" y="4080400"/>
            <a:ext cx="36390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“Best neuron” activation heat map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high level features of a cat</a:t>
            </a:r>
            <a:endParaRPr/>
          </a:p>
        </p:txBody>
      </p:sp>
      <p:pic>
        <p:nvPicPr>
          <p:cNvPr id="652" name="Google Shape;6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800" y="2391694"/>
            <a:ext cx="3464626" cy="20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: convolutional neural networks</a:t>
            </a:r>
            <a:endParaRPr/>
          </a:p>
        </p:txBody>
      </p:sp>
      <p:sp>
        <p:nvSpPr>
          <p:cNvPr id="658" name="Google Shape;658;p97"/>
          <p:cNvSpPr txBox="1"/>
          <p:nvPr/>
        </p:nvSpPr>
        <p:spPr>
          <a:xfrm>
            <a:off x="304800" y="1233900"/>
            <a:ext cx="8229600" cy="3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25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625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ImageNet Classification with Deep Convolutional Neural Networks</a:t>
            </a:r>
            <a:b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Alex Krizhevsky, Ilya Sutskever, Geoffrey E. Hinton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97"/>
          <p:cNvSpPr txBox="1"/>
          <p:nvPr/>
        </p:nvSpPr>
        <p:spPr>
          <a:xfrm>
            <a:off x="4049150" y="1233900"/>
            <a:ext cx="49110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 learns some edge detection filter.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find a similar process in the cells of the primary visual cortex of the human brain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Edge detectors filters 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0" name="Google Shape;66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125" y="2499000"/>
            <a:ext cx="3672050" cy="18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97"/>
          <p:cNvCxnSpPr/>
          <p:nvPr/>
        </p:nvCxnSpPr>
        <p:spPr>
          <a:xfrm>
            <a:off x="399150" y="4617600"/>
            <a:ext cx="72471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2" name="Google Shape;662;p97" descr="scree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75" y="1407274"/>
            <a:ext cx="3291099" cy="29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Word embedding models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8" name="Google Shape;6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638" y="1215775"/>
            <a:ext cx="4612728" cy="39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t="9214"/>
          <a:stretch/>
        </p:blipFill>
        <p:spPr>
          <a:xfrm>
            <a:off x="62700" y="1279149"/>
            <a:ext cx="4543425" cy="34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373" y="1138248"/>
            <a:ext cx="4897700" cy="35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/>
          <p:nvPr/>
        </p:nvSpPr>
        <p:spPr>
          <a:xfrm>
            <a:off x="7720600" y="1443600"/>
            <a:ext cx="1753800" cy="49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highlight>
                <a:srgbClr val="F3F3F3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Word2vec : distance metric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99" descr="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50" y="2059013"/>
            <a:ext cx="31242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9"/>
          <p:cNvSpPr txBox="1"/>
          <p:nvPr/>
        </p:nvSpPr>
        <p:spPr>
          <a:xfrm>
            <a:off x="457200" y="1341663"/>
            <a:ext cx="40491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Nearest neighbors of “France” 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99"/>
          <p:cNvSpPr txBox="1"/>
          <p:nvPr/>
        </p:nvSpPr>
        <p:spPr>
          <a:xfrm>
            <a:off x="293150" y="4581300"/>
            <a:ext cx="76194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word2vec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https://code.google.com/p/word2vec/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99"/>
          <p:cNvSpPr txBox="1"/>
          <p:nvPr/>
        </p:nvSpPr>
        <p:spPr>
          <a:xfrm>
            <a:off x="4041400" y="2332275"/>
            <a:ext cx="43362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model learn embeddings (a float vector) to represent words such as two words close in the semantic space are close in the embedding space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99"/>
          <p:cNvSpPr txBox="1"/>
          <p:nvPr/>
        </p:nvSpPr>
        <p:spPr>
          <a:xfrm>
            <a:off x="566650" y="3838250"/>
            <a:ext cx="333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Cosine distance (~ L2 distance when vectors are normalized)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99"/>
          <p:cNvCxnSpPr/>
          <p:nvPr/>
        </p:nvCxnSpPr>
        <p:spPr>
          <a:xfrm>
            <a:off x="320500" y="4588200"/>
            <a:ext cx="8057100" cy="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</a:rPr>
              <a:t>Word2vec : PCA data visualisation</a:t>
            </a:r>
            <a:endParaRPr sz="3000" b="0">
              <a:solidFill>
                <a:srgbClr val="1C4587"/>
              </a:solidFill>
            </a:endParaRPr>
          </a:p>
        </p:txBody>
      </p:sp>
      <p:pic>
        <p:nvPicPr>
          <p:cNvPr id="685" name="Google Shape;68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700" y="1215975"/>
            <a:ext cx="5014576" cy="37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ImageNet challenge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1" name="Google Shape;6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25" y="1646200"/>
            <a:ext cx="443865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01"/>
          <p:cNvSpPr txBox="1"/>
          <p:nvPr/>
        </p:nvSpPr>
        <p:spPr>
          <a:xfrm>
            <a:off x="4720575" y="1723375"/>
            <a:ext cx="4323000" cy="2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Visit 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http://www.image-net.org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Detection and classification of images over 1000 different classes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Deep learning leads to a breakthrough in prediction quality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GoogleNet is the architecture who won the challenge in 2014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2"/>
          <p:cNvSpPr txBox="1">
            <a:spLocks noGrp="1"/>
          </p:cNvSpPr>
          <p:nvPr>
            <p:ph type="title"/>
          </p:nvPr>
        </p:nvSpPr>
        <p:spPr>
          <a:xfrm>
            <a:off x="381000" y="205975"/>
            <a:ext cx="8686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ImageNet : Humans vs Machine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02"/>
          <p:cNvSpPr txBox="1"/>
          <p:nvPr/>
        </p:nvSpPr>
        <p:spPr>
          <a:xfrm>
            <a:off x="269175" y="4512000"/>
            <a:ext cx="75627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ImageNet Large Scale Visual Recognition Challenge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arXiv:1409.0575 - Olga Russakovsky, Jia Deng et 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9" name="Google Shape;699;p102" descr="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5" y="1637400"/>
            <a:ext cx="4643250" cy="2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025" y="1671138"/>
            <a:ext cx="3244775" cy="180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102"/>
          <p:cNvCxnSpPr/>
          <p:nvPr/>
        </p:nvCxnSpPr>
        <p:spPr>
          <a:xfrm>
            <a:off x="320500" y="4512000"/>
            <a:ext cx="8057100" cy="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>
            <a:spLocks noGrp="1"/>
          </p:cNvSpPr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Image description : conv-nn + LSTM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7" name="Google Shape;70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25" y="1350225"/>
            <a:ext cx="7355700" cy="2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03"/>
          <p:cNvSpPr txBox="1"/>
          <p:nvPr/>
        </p:nvSpPr>
        <p:spPr>
          <a:xfrm>
            <a:off x="243700" y="4514225"/>
            <a:ext cx="89004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Show and Tell: A Neural Image Caption Generator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arXiv:1411.4555 -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Oriol Vinyals, Alexander Toshev, Samy Bengio, Dumitru Erhan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9" name="Google Shape;709;p103"/>
          <p:cNvCxnSpPr/>
          <p:nvPr/>
        </p:nvCxnSpPr>
        <p:spPr>
          <a:xfrm>
            <a:off x="320500" y="4512000"/>
            <a:ext cx="8057100" cy="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4"/>
          <p:cNvSpPr txBox="1">
            <a:spLocks noGrp="1"/>
          </p:cNvSpPr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Image description : conv-nn + LSTM</a:t>
            </a:r>
            <a:endParaRPr sz="3000" b="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5" name="Google Shape;7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150" y="987950"/>
            <a:ext cx="5372100" cy="34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104"/>
          <p:cNvCxnSpPr/>
          <p:nvPr/>
        </p:nvCxnSpPr>
        <p:spPr>
          <a:xfrm>
            <a:off x="320500" y="4512000"/>
            <a:ext cx="8057100" cy="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104"/>
          <p:cNvSpPr txBox="1"/>
          <p:nvPr/>
        </p:nvSpPr>
        <p:spPr>
          <a:xfrm>
            <a:off x="243700" y="4514225"/>
            <a:ext cx="89004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Show and Tell: A Neural Image Caption Generator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arXiv:1411.4555 -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Oriol Vinyals, Alexander Toshev, Samy Bengio, Dumitru Erhan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 Regression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1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Regression</a:t>
            </a:r>
            <a:br>
              <a:rPr lang="en" sz="1800" b="1">
                <a:solidFill>
                  <a:srgbClr val="434343"/>
                </a:solidFill>
              </a:rPr>
            </a:br>
            <a:r>
              <a:rPr lang="en" sz="1800">
                <a:solidFill>
                  <a:srgbClr val="434343"/>
                </a:solidFill>
              </a:rPr>
              <a:t>Learn a function mapping an input element to a real value.</a:t>
            </a:r>
            <a:br>
              <a:rPr lang="en" sz="1800">
                <a:solidFill>
                  <a:srgbClr val="434343"/>
                </a:solidFill>
              </a:rPr>
            </a:br>
            <a:br>
              <a:rPr lang="en" sz="1800">
                <a:solidFill>
                  <a:srgbClr val="434343"/>
                </a:solidFill>
              </a:rPr>
            </a:br>
            <a:r>
              <a:rPr lang="en" sz="1800">
                <a:solidFill>
                  <a:srgbClr val="434343"/>
                </a:solidFill>
              </a:rPr>
              <a:t>i.e: </a:t>
            </a:r>
            <a:r>
              <a:rPr lang="en" sz="1800" i="1">
                <a:solidFill>
                  <a:srgbClr val="434343"/>
                </a:solidFill>
              </a:rPr>
              <a:t>Predict the temperature of tomorrow given some meteo signals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Classification</a:t>
            </a:r>
            <a:br>
              <a:rPr lang="en" sz="1800" b="1">
                <a:solidFill>
                  <a:srgbClr val="434343"/>
                </a:solidFill>
              </a:rPr>
            </a:br>
            <a:r>
              <a:rPr lang="en" sz="1800">
                <a:solidFill>
                  <a:srgbClr val="434343"/>
                </a:solidFill>
              </a:rPr>
              <a:t>Learn a function mapping an input element to a class (within a finite set of possible classes).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434343"/>
                </a:solidFill>
              </a:rPr>
              <a:t>i.e: Predict the weather of tomorrow: {sunny, cloudy, rainy} given some meteo signals</a:t>
            </a:r>
            <a:endParaRPr sz="1800" i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2255</Words>
  <Application>Microsoft Office PowerPoint</Application>
  <PresentationFormat>On-screen Show (16:9)</PresentationFormat>
  <Paragraphs>360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Roboto</vt:lpstr>
      <vt:lpstr>Simple Light</vt:lpstr>
      <vt:lpstr>         Machine learning 101 </vt:lpstr>
      <vt:lpstr>Machine learning</vt:lpstr>
      <vt:lpstr>Fields of application</vt:lpstr>
      <vt:lpstr>Example : object detection</vt:lpstr>
      <vt:lpstr>Example : object detection </vt:lpstr>
      <vt:lpstr>General concepts</vt:lpstr>
      <vt:lpstr>Types of ML algorithms</vt:lpstr>
      <vt:lpstr>Training set</vt:lpstr>
      <vt:lpstr>Classification vs Regression</vt:lpstr>
      <vt:lpstr>Regression</vt:lpstr>
      <vt:lpstr>Classification</vt:lpstr>
      <vt:lpstr>Clustering</vt:lpstr>
      <vt:lpstr>Reinforcement learning</vt:lpstr>
      <vt:lpstr>Feature extraction</vt:lpstr>
      <vt:lpstr>Modelisation process</vt:lpstr>
      <vt:lpstr>k nearest neighbors</vt:lpstr>
      <vt:lpstr>k-nearest neighbors</vt:lpstr>
      <vt:lpstr>k-nearest neighbors</vt:lpstr>
      <vt:lpstr>k-nearest neighbors</vt:lpstr>
      <vt:lpstr>k-nearest neighbors : effect of k</vt:lpstr>
      <vt:lpstr>k-nearest neighbors : weighted version</vt:lpstr>
      <vt:lpstr>Decision trees, random forests</vt:lpstr>
      <vt:lpstr>Decision tree</vt:lpstr>
      <vt:lpstr>Decision tree</vt:lpstr>
      <vt:lpstr>Decision tree</vt:lpstr>
      <vt:lpstr>Decision tree : entropy metric</vt:lpstr>
      <vt:lpstr>Random forests</vt:lpstr>
      <vt:lpstr>Clustering - k means</vt:lpstr>
      <vt:lpstr>Clustering with k-means</vt:lpstr>
      <vt:lpstr>Clustering with k-means</vt:lpstr>
      <vt:lpstr>Clustering with k-means</vt:lpstr>
      <vt:lpstr>Gradient descent</vt:lpstr>
      <vt:lpstr>Gradient descent</vt:lpstr>
      <vt:lpstr>Linear regression</vt:lpstr>
      <vt:lpstr>Linear regression : Introduction</vt:lpstr>
      <vt:lpstr>Linear model</vt:lpstr>
      <vt:lpstr>Linear regression</vt:lpstr>
      <vt:lpstr>Linear regression</vt:lpstr>
      <vt:lpstr>Linear regression : error function</vt:lpstr>
      <vt:lpstr>Linear regression : error function</vt:lpstr>
      <vt:lpstr>Linear regression : gradient descent</vt:lpstr>
      <vt:lpstr>Linear regression : implementation</vt:lpstr>
      <vt:lpstr>Perceptron</vt:lpstr>
      <vt:lpstr>Perceptron : binary classifier</vt:lpstr>
      <vt:lpstr>Perceptron : binary classifier</vt:lpstr>
      <vt:lpstr>Perceptron : binary classifier</vt:lpstr>
      <vt:lpstr>Perceptron : loss function</vt:lpstr>
      <vt:lpstr>PowerPoint Presentation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 : covariance matrix</vt:lpstr>
      <vt:lpstr>Principal component analysis : algorithm</vt:lpstr>
      <vt:lpstr>Support vector machine</vt:lpstr>
      <vt:lpstr>Support vector machine</vt:lpstr>
      <vt:lpstr>Support vector machine : nonlinear case</vt:lpstr>
      <vt:lpstr>Kernel trick</vt:lpstr>
      <vt:lpstr>Kernel trick</vt:lpstr>
      <vt:lpstr>Kernel trick</vt:lpstr>
      <vt:lpstr>Bias and variance</vt:lpstr>
      <vt:lpstr>Bias and variance</vt:lpstr>
      <vt:lpstr>Bias and variance</vt:lpstr>
      <vt:lpstr>Bias variance</vt:lpstr>
      <vt:lpstr>Neural networks</vt:lpstr>
      <vt:lpstr>Neural networks</vt:lpstr>
      <vt:lpstr>Neural network : forward pass</vt:lpstr>
      <vt:lpstr>Neural networks : backward pass</vt:lpstr>
      <vt:lpstr>Neural network : matrix optimization</vt:lpstr>
      <vt:lpstr>PowerPoint Presentation</vt:lpstr>
      <vt:lpstr>Deep learning</vt:lpstr>
      <vt:lpstr>Autoencoders</vt:lpstr>
      <vt:lpstr>Shallow VS deep networks</vt:lpstr>
      <vt:lpstr>Deep learning : convolutional neural network</vt:lpstr>
      <vt:lpstr>Deep learning : convolutional filter</vt:lpstr>
      <vt:lpstr>Deep learning : convolutional neural network</vt:lpstr>
      <vt:lpstr>Learn high level features of a cat</vt:lpstr>
      <vt:lpstr>Deep learning : convolutional neural networks</vt:lpstr>
      <vt:lpstr>Word embedding models</vt:lpstr>
      <vt:lpstr>Word2vec : distance metric</vt:lpstr>
      <vt:lpstr>Word2vec : PCA data visualisation</vt:lpstr>
      <vt:lpstr>ImageNet challenge</vt:lpstr>
      <vt:lpstr>ImageNet : Humans vs Machine</vt:lpstr>
      <vt:lpstr>Image description : conv-nn + LSTM</vt:lpstr>
      <vt:lpstr>Image description : conv-nn + LSTM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Machine learning 101 </dc:title>
  <cp:lastModifiedBy>Ishan</cp:lastModifiedBy>
  <cp:revision>1</cp:revision>
  <dcterms:modified xsi:type="dcterms:W3CDTF">2019-01-29T17:09:16Z</dcterms:modified>
</cp:coreProperties>
</file>